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62" r:id="rId2"/>
    <p:sldId id="291" r:id="rId3"/>
    <p:sldId id="284" r:id="rId4"/>
    <p:sldId id="279" r:id="rId5"/>
    <p:sldId id="289" r:id="rId6"/>
    <p:sldId id="290" r:id="rId7"/>
    <p:sldId id="270" r:id="rId8"/>
    <p:sldId id="273" r:id="rId9"/>
    <p:sldId id="269" r:id="rId10"/>
    <p:sldId id="288" r:id="rId11"/>
    <p:sldId id="292" r:id="rId12"/>
    <p:sldId id="277" r:id="rId13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7814"/>
    <a:srgbClr val="539ED0"/>
    <a:srgbClr val="005191"/>
    <a:srgbClr val="FBB43E"/>
    <a:srgbClr val="FFB351"/>
    <a:srgbClr val="649B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68"/>
    <p:restoredTop sz="94681"/>
  </p:normalViewPr>
  <p:slideViewPr>
    <p:cSldViewPr snapToGrid="0" snapToObjects="1">
      <p:cViewPr varScale="1">
        <p:scale>
          <a:sx n="68" d="100"/>
          <a:sy n="68" d="100"/>
        </p:scale>
        <p:origin x="17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38"/>
    </p:cViewPr>
  </p:sorter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9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344" y="1"/>
            <a:ext cx="3037840" cy="46394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8E10100-14E3-D647-84FF-F8CB4A92EEE3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137"/>
            <a:ext cx="3037840" cy="4639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344" y="8772137"/>
            <a:ext cx="3037840" cy="46394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27404484-2D14-8147-A2DC-EBF549FB19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042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3407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BCEA2A-B16D-F446-9BF6-799BE5083711}" type="datetimeFigureOut">
              <a:rPr lang="en-US" smtClean="0"/>
              <a:t>7/21/2019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54113"/>
            <a:ext cx="5540375" cy="31162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44862"/>
            <a:ext cx="5608320" cy="3636706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70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70"/>
            <a:ext cx="3037840" cy="463406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AC2BE64-911F-3D4B-A781-15E4A65425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827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2BE64-911F-3D4B-A781-15E4A654255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6368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C2BE64-911F-3D4B-A781-15E4A6542559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070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4820374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65300" y="5353775"/>
            <a:ext cx="6764747" cy="610323"/>
          </a:xfrm>
        </p:spPr>
        <p:txBody>
          <a:bodyPr>
            <a:normAutofit/>
          </a:bodyPr>
          <a:lstStyle>
            <a:lvl1pPr marL="0" indent="0" algn="l">
              <a:buNone/>
              <a:defRPr sz="3600" b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Title of presentation</a:t>
            </a:r>
          </a:p>
        </p:txBody>
      </p:sp>
      <p:sp>
        <p:nvSpPr>
          <p:cNvPr id="21" name="Text Placeholder 20"/>
          <p:cNvSpPr>
            <a:spLocks noGrp="1"/>
          </p:cNvSpPr>
          <p:nvPr>
            <p:ph type="body" sz="quarter" idx="11"/>
          </p:nvPr>
        </p:nvSpPr>
        <p:spPr>
          <a:xfrm>
            <a:off x="1765831" y="6052998"/>
            <a:ext cx="6764216" cy="48967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8837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666" y="3340100"/>
            <a:ext cx="10888133" cy="257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 i="1">
                <a:solidFill>
                  <a:schemeClr val="accent6"/>
                </a:solidFill>
              </a:defRPr>
            </a:lvl1pPr>
            <a:lvl2pPr algn="ctr">
              <a:defRPr i="1">
                <a:solidFill>
                  <a:schemeClr val="accent1"/>
                </a:solidFill>
              </a:defRPr>
            </a:lvl2pPr>
            <a:lvl3pPr algn="ctr">
              <a:defRPr i="1">
                <a:solidFill>
                  <a:schemeClr val="accent1"/>
                </a:solidFill>
              </a:defRPr>
            </a:lvl3pPr>
            <a:lvl4pPr algn="ctr">
              <a:defRPr i="1">
                <a:solidFill>
                  <a:schemeClr val="accent1"/>
                </a:solidFill>
              </a:defRPr>
            </a:lvl4pPr>
            <a:lvl5pPr algn="ctr">
              <a:defRPr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“Click to edit Master text styles”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9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397504"/>
            <a:ext cx="2044700" cy="132708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0888133" cy="40547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4" name="Straight Connector 13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 picture containing animal&#10;&#10;Description generated with high confidence">
            <a:extLst>
              <a:ext uri="{FF2B5EF4-FFF2-40B4-BE49-F238E27FC236}">
                <a16:creationId xmlns:a16="http://schemas.microsoft.com/office/drawing/2014/main" id="{45ABCC55-5217-4C2D-A6FD-043F6F0324AA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966960" y="4743222"/>
            <a:ext cx="2008545" cy="200854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2"/>
          <p:cNvSpPr>
            <a:spLocks noGrp="1"/>
          </p:cNvSpPr>
          <p:nvPr>
            <p:ph sz="half" idx="1"/>
          </p:nvPr>
        </p:nvSpPr>
        <p:spPr>
          <a:xfrm>
            <a:off x="4826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Content Placeholder 3"/>
          <p:cNvSpPr>
            <a:spLocks noGrp="1"/>
          </p:cNvSpPr>
          <p:nvPr>
            <p:ph sz="half" idx="2"/>
          </p:nvPr>
        </p:nvSpPr>
        <p:spPr>
          <a:xfrm>
            <a:off x="58166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9" name="Picture 1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397504"/>
            <a:ext cx="2044700" cy="1327089"/>
          </a:xfrm>
          <a:prstGeom prst="rect">
            <a:avLst/>
          </a:prstGeom>
        </p:spPr>
      </p:pic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21" name="Straight Connector 20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5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6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82600" y="397504"/>
            <a:ext cx="2044700" cy="1327089"/>
          </a:xfrm>
          <a:prstGeom prst="rect">
            <a:avLst/>
          </a:prstGeom>
        </p:spPr>
      </p:pic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82600" y="1955800"/>
            <a:ext cx="10871200" cy="3492500"/>
          </a:xfrm>
          <a:solidFill>
            <a:schemeClr val="bg2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6" name="Straight Connector 15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8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2788375"/>
          </a:xfrm>
          <a:solidFill>
            <a:schemeClr val="tx2">
              <a:lumMod val="20000"/>
              <a:lumOff val="80000"/>
            </a:schemeClr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65666" y="3340100"/>
            <a:ext cx="10888133" cy="2571025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 b="1" i="1">
                <a:solidFill>
                  <a:schemeClr val="accent1"/>
                </a:solidFill>
              </a:defRPr>
            </a:lvl1pPr>
            <a:lvl2pPr algn="ctr">
              <a:defRPr i="1">
                <a:solidFill>
                  <a:schemeClr val="accent1"/>
                </a:solidFill>
              </a:defRPr>
            </a:lvl2pPr>
            <a:lvl3pPr algn="ctr">
              <a:defRPr i="1">
                <a:solidFill>
                  <a:schemeClr val="accent1"/>
                </a:solidFill>
              </a:defRPr>
            </a:lvl3pPr>
            <a:lvl4pPr algn="ctr">
              <a:defRPr i="1">
                <a:solidFill>
                  <a:schemeClr val="accent1"/>
                </a:solidFill>
              </a:defRPr>
            </a:lvl4pPr>
            <a:lvl5pPr algn="ctr">
              <a:defRPr i="1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 dirty="0"/>
              <a:t>“Click to edit Master text styles”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9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0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1307234" cy="4054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368300" y="493135"/>
            <a:ext cx="114046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 userDrawn="1"/>
        </p:nvCxnSpPr>
        <p:spPr>
          <a:xfrm flipV="1">
            <a:off x="495300" y="1572434"/>
            <a:ext cx="11277600" cy="39097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1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2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>
            <a:alphaModFix amt="71000"/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94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pic>
        <p:nvPicPr>
          <p:cNvPr id="11" name="Picture 2" descr="C:\Users\Director\Dropbox (United Way of Lee Co)\United Way of Lee County\Marketing &amp; Graphics\UW Graphics &amp; Logos\Logos\united way of lee county logo.jpg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763" y="6086308"/>
            <a:ext cx="3703721" cy="67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2">
            <a:alphaModFix amt="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605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605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26" name="Picture 2" descr="C:\Users\Director\Dropbox (United Way of Lee Co)\United Way of Lee County\Marketing &amp; Graphics\UW Graphics &amp; Logos\Logos\united way of lee county logo.jpg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763" y="6086308"/>
            <a:ext cx="3703721" cy="678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478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478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0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859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859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0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25400" y="-139700"/>
            <a:ext cx="12217400" cy="61214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>
            <a:alphaModFix amt="1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221"/>
          <a:stretch/>
        </p:blipFill>
        <p:spPr>
          <a:xfrm>
            <a:off x="-139700" y="509089"/>
            <a:ext cx="12915900" cy="390114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21" y="2157549"/>
            <a:ext cx="11173279" cy="2337434"/>
          </a:xfrm>
        </p:spPr>
        <p:txBody>
          <a:bodyPr anchor="b">
            <a:normAutofit/>
          </a:bodyPr>
          <a:lstStyle>
            <a:lvl1pPr>
              <a:defRPr sz="48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1221" y="4494983"/>
            <a:ext cx="1117327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0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1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1307234" cy="4054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7" name="Straight Connector 16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2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9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465666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3"/>
          <p:cNvSpPr>
            <a:spLocks noGrp="1"/>
          </p:cNvSpPr>
          <p:nvPr>
            <p:ph sz="half" idx="2"/>
          </p:nvPr>
        </p:nvSpPr>
        <p:spPr>
          <a:xfrm>
            <a:off x="5799666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5" name="Straight Connector 14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9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20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666" y="1989862"/>
            <a:ext cx="10888133" cy="40547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 anchor="b"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cxnSp>
        <p:nvCxnSpPr>
          <p:cNvPr id="13" name="Straight Connector 12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2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7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755900" y="493135"/>
            <a:ext cx="8597899" cy="1151075"/>
          </a:xfrm>
        </p:spPr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4"/>
          </p:nvPr>
        </p:nvSpPr>
        <p:spPr>
          <a:xfrm>
            <a:off x="482600" y="1955800"/>
            <a:ext cx="10871200" cy="3492500"/>
          </a:xfrm>
          <a:solidFill>
            <a:schemeClr val="bg2"/>
          </a:solidFill>
        </p:spPr>
        <p:txBody>
          <a:bodyPr anchor="ctr"/>
          <a:lstStyle>
            <a:lvl1pPr algn="ctr">
              <a:defRPr/>
            </a:lvl1pPr>
          </a:lstStyle>
          <a:p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258"/>
          <a:stretch/>
        </p:blipFill>
        <p:spPr>
          <a:xfrm>
            <a:off x="465666" y="328042"/>
            <a:ext cx="2044700" cy="1351825"/>
          </a:xfrm>
          <a:prstGeom prst="rect">
            <a:avLst/>
          </a:prstGeom>
        </p:spPr>
      </p:pic>
      <p:sp>
        <p:nvSpPr>
          <p:cNvPr id="13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65666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 flipV="1">
            <a:off x="2882900" y="1580711"/>
            <a:ext cx="8890000" cy="30820"/>
          </a:xfrm>
          <a:prstGeom prst="line">
            <a:avLst/>
          </a:prstGeom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68756" y="6083300"/>
            <a:ext cx="1358144" cy="667475"/>
          </a:xfrm>
          <a:prstGeom prst="rect">
            <a:avLst/>
          </a:prstGeom>
        </p:spPr>
      </p:pic>
      <p:sp>
        <p:nvSpPr>
          <p:cNvPr id="14" name="Text Placeholder 4"/>
          <p:cNvSpPr txBox="1">
            <a:spLocks/>
          </p:cNvSpPr>
          <p:nvPr userDrawn="1"/>
        </p:nvSpPr>
        <p:spPr>
          <a:xfrm>
            <a:off x="8821597" y="6290502"/>
            <a:ext cx="1878682" cy="286921"/>
          </a:xfrm>
          <a:prstGeom prst="rect">
            <a:avLst/>
          </a:prstGeom>
          <a:noFill/>
          <a:ln>
            <a:noFill/>
          </a:ln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" b="1" dirty="0">
                <a:solidFill>
                  <a:schemeClr val="accent1"/>
                </a:solidFill>
              </a:rPr>
              <a:t>United Way of </a:t>
            </a:r>
            <a:r>
              <a:rPr lang="en-US" sz="1200" b="1" dirty="0" err="1">
                <a:solidFill>
                  <a:schemeClr val="accent1"/>
                </a:solidFill>
              </a:rPr>
              <a:t>Anytown</a:t>
            </a:r>
            <a:endParaRPr lang="en-US" sz="1200" b="1" dirty="0">
              <a:solidFill>
                <a:schemeClr val="accent1"/>
              </a:solidFill>
            </a:endParaRPr>
          </a:p>
        </p:txBody>
      </p:sp>
      <p:sp>
        <p:nvSpPr>
          <p:cNvPr id="18" name="Text Placeholder 5"/>
          <p:cNvSpPr txBox="1">
            <a:spLocks/>
          </p:cNvSpPr>
          <p:nvPr userDrawn="1"/>
        </p:nvSpPr>
        <p:spPr>
          <a:xfrm>
            <a:off x="8826597" y="6511560"/>
            <a:ext cx="1872332" cy="241665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850" dirty="0">
                <a:solidFill>
                  <a:schemeClr val="accent1"/>
                </a:solidFill>
              </a:rPr>
              <a:t>UnitedWayofAnytown.org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0547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B69291-A384-1346-A27A-D0A1C91B6C3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68" r:id="rId3"/>
    <p:sldLayoutId id="2147483669" r:id="rId4"/>
    <p:sldLayoutId id="2147483670" r:id="rId5"/>
    <p:sldLayoutId id="2147483650" r:id="rId6"/>
    <p:sldLayoutId id="2147483661" r:id="rId7"/>
    <p:sldLayoutId id="2147483662" r:id="rId8"/>
    <p:sldLayoutId id="2147483667" r:id="rId9"/>
    <p:sldLayoutId id="2147483665" r:id="rId10"/>
    <p:sldLayoutId id="2147483660" r:id="rId11"/>
    <p:sldLayoutId id="2147483663" r:id="rId12"/>
    <p:sldLayoutId id="2147483666" r:id="rId13"/>
    <p:sldLayoutId id="2147483664" r:id="rId14"/>
    <p:sldLayoutId id="2147483672" r:id="rId15"/>
    <p:sldLayoutId id="2147483671" r:id="rId16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b="0" i="0" kern="1200">
          <a:solidFill>
            <a:schemeClr val="accent5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milywize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swilliamsjd.wordpress.com/2010/02/10/bipartisan-support-for-the-international-violence-against-women-act-i-vawa/dvam-purple-ribbon-731880/" TargetMode="External"/><Relationship Id="rId3" Type="http://schemas.openxmlformats.org/officeDocument/2006/relationships/image" Target="../media/image9.jpg"/><Relationship Id="rId7" Type="http://schemas.openxmlformats.org/officeDocument/2006/relationships/image" Target="../media/image11.g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1.xml"/><Relationship Id="rId6" Type="http://schemas.openxmlformats.org/officeDocument/2006/relationships/hyperlink" Target="https://megandagata.wordpress.com/2013/01/30/why-is-this-even-an-issue-scouts-dropping-ban-on-preference/" TargetMode="External"/><Relationship Id="rId5" Type="http://schemas.openxmlformats.org/officeDocument/2006/relationships/image" Target="../media/image10.jpg"/><Relationship Id="rId10" Type="http://schemas.openxmlformats.org/officeDocument/2006/relationships/image" Target="../media/image13.png"/><Relationship Id="rId4" Type="http://schemas.openxmlformats.org/officeDocument/2006/relationships/hyperlink" Target="http://urban-science.blogspot.com/2010/01/i-should-have-been-girl-scout.html" TargetMode="External"/><Relationship Id="rId9" Type="http://schemas.openxmlformats.org/officeDocument/2006/relationships/image" Target="../media/image12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fundforsharedinsight.org/grant_category/midwest/" TargetMode="External"/><Relationship Id="rId3" Type="http://schemas.openxmlformats.org/officeDocument/2006/relationships/image" Target="../media/image15.jpg"/><Relationship Id="rId7" Type="http://schemas.openxmlformats.org/officeDocument/2006/relationships/image" Target="../media/image17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detroitheadstart.org/find/" TargetMode="External"/><Relationship Id="rId5" Type="http://schemas.openxmlformats.org/officeDocument/2006/relationships/image" Target="../media/image16.png"/><Relationship Id="rId4" Type="http://schemas.openxmlformats.org/officeDocument/2006/relationships/hyperlink" Target="http://famvin.org/en/2011/02/10/vinnies-cut-tax-breaks-not-essential-services/" TargetMode="External"/><Relationship Id="rId9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tedwayrandolphcounty.org/" TargetMode="External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hyperlink" Target="http://www.211helps.org/" TargetMode="Externa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486D52C9-01C3-4870-9BC0-3677F04455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3378" y="3120748"/>
            <a:ext cx="10236396" cy="1151075"/>
          </a:xfrm>
        </p:spPr>
        <p:txBody>
          <a:bodyPr>
            <a:noAutofit/>
          </a:bodyPr>
          <a:lstStyle/>
          <a:p>
            <a:r>
              <a:rPr lang="en-US" sz="5400" dirty="0">
                <a:solidFill>
                  <a:srgbClr val="F57814"/>
                </a:solidFill>
              </a:rPr>
              <a:t>You and United Way:</a:t>
            </a:r>
            <a:br>
              <a:rPr lang="en-US" sz="5400" dirty="0">
                <a:solidFill>
                  <a:srgbClr val="F57814"/>
                </a:solidFill>
              </a:rPr>
            </a:br>
            <a:r>
              <a:rPr lang="en-US" sz="5400" dirty="0">
                <a:solidFill>
                  <a:srgbClr val="F57814"/>
                </a:solidFill>
              </a:rPr>
              <a:t>How we make things happen</a:t>
            </a:r>
          </a:p>
        </p:txBody>
      </p:sp>
    </p:spTree>
    <p:extLst>
      <p:ext uri="{BB962C8B-B14F-4D97-AF65-F5344CB8AC3E}">
        <p14:creationId xmlns:p14="http://schemas.microsoft.com/office/powerpoint/2010/main" val="7833737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BA6A9-9712-4CB5-9648-D9C7B2F2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6" y="3171243"/>
            <a:ext cx="10888133" cy="2109728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United Way is pleased to partner with </a:t>
            </a:r>
            <a:r>
              <a:rPr lang="en-US" sz="2400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provide free discount cards that can help save money at the pharmacy, especially for people who don’t have prescription insurance coverage. 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Last year, Randolph County residents saved over $19,000 by using the card. Get yours today by visiting 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www.familywize.org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8DCA1-4E7B-4C75-9521-B7F039B9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Need help with prescription costs?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logo&#10;&#10;Description automatically generated">
            <a:extLst>
              <a:ext uri="{FF2B5EF4-FFF2-40B4-BE49-F238E27FC236}">
                <a16:creationId xmlns:a16="http://schemas.microsoft.com/office/drawing/2014/main" id="{1C2620A8-99C7-4F7F-97D8-0E73D611A49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303111" y="1664530"/>
            <a:ext cx="3339249" cy="114554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3008B68-0C16-4AD1-9F64-02D7833B8B51}"/>
              </a:ext>
            </a:extLst>
          </p:cNvPr>
          <p:cNvSpPr txBox="1"/>
          <p:nvPr/>
        </p:nvSpPr>
        <p:spPr>
          <a:xfrm>
            <a:off x="809409" y="1917882"/>
            <a:ext cx="52527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Get your free </a:t>
            </a:r>
            <a:r>
              <a:rPr lang="en-US" sz="2800" b="1" dirty="0" err="1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28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discount card!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94CC83D-AD82-4D8C-A65D-3A2806D90BCB}"/>
              </a:ext>
            </a:extLst>
          </p:cNvPr>
          <p:cNvSpPr txBox="1">
            <a:spLocks/>
          </p:cNvSpPr>
          <p:nvPr/>
        </p:nvSpPr>
        <p:spPr>
          <a:xfrm>
            <a:off x="503116" y="5959334"/>
            <a:ext cx="9357361" cy="811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Funds for Coats for Kids, Dual Credit Scholarship, Days of Caring, </a:t>
            </a:r>
            <a:r>
              <a:rPr lang="en-US" sz="1800" i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211, and MyFreeTaxes do not come from workplace campaigns. These funds are raised through different avenues. </a:t>
            </a:r>
          </a:p>
        </p:txBody>
      </p:sp>
    </p:spTree>
    <p:extLst>
      <p:ext uri="{BB962C8B-B14F-4D97-AF65-F5344CB8AC3E}">
        <p14:creationId xmlns:p14="http://schemas.microsoft.com/office/powerpoint/2010/main" val="11579962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5E273EA-B83D-42E8-A3B5-0628FC8D2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Other Partners And Work</a:t>
            </a:r>
          </a:p>
        </p:txBody>
      </p:sp>
      <p:sp>
        <p:nvSpPr>
          <p:cNvPr id="4" name="Text Placeholder 2">
            <a:extLst>
              <a:ext uri="{FF2B5EF4-FFF2-40B4-BE49-F238E27FC236}">
                <a16:creationId xmlns:a16="http://schemas.microsoft.com/office/drawing/2014/main" id="{4276DD7C-D242-4C5D-BED1-28CBD60C0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6" y="1891083"/>
            <a:ext cx="11205634" cy="1151075"/>
          </a:xfrm>
        </p:spPr>
        <p:txBody>
          <a:bodyPr>
            <a:normAutofit/>
          </a:bodyPr>
          <a:lstStyle/>
          <a:p>
            <a:pPr marL="0" indent="0">
              <a:spcAft>
                <a:spcPts val="1000"/>
              </a:spcAft>
              <a:buNone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 work with other local nonprofits to help with their mission in ways that don’t require donor dollars. Helping local groups with social media, volunteer work, and other resources as needed.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5E426880-E693-4B45-B90E-414D261624B0}"/>
              </a:ext>
            </a:extLst>
          </p:cNvPr>
          <p:cNvSpPr txBox="1">
            <a:spLocks/>
          </p:cNvSpPr>
          <p:nvPr/>
        </p:nvSpPr>
        <p:spPr>
          <a:xfrm>
            <a:off x="465666" y="3171243"/>
            <a:ext cx="10888133" cy="2109728"/>
          </a:xfrm>
          <a:prstGeom prst="rect">
            <a:avLst/>
          </a:prstGeom>
        </p:spPr>
        <p:txBody>
          <a:bodyPr vert="horz" lIns="91440" tIns="45720" rIns="91440" bIns="45720" numCol="2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Toys for Tots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Little Dixie Regional Libraries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Main Street Moberly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Moberly Parks and Recreation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Kiwanis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Healthy Schools, Healthy Communities</a:t>
            </a:r>
          </a:p>
          <a:p>
            <a:pPr>
              <a:spcAft>
                <a:spcPts val="1000"/>
              </a:spcAft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Summer Cafe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88F565D7-072C-4E2A-A9B5-6464BAD1FCAD}"/>
              </a:ext>
            </a:extLst>
          </p:cNvPr>
          <p:cNvSpPr txBox="1">
            <a:spLocks/>
          </p:cNvSpPr>
          <p:nvPr/>
        </p:nvSpPr>
        <p:spPr>
          <a:xfrm>
            <a:off x="520700" y="5537347"/>
            <a:ext cx="9425158" cy="1151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Aft>
                <a:spcPts val="1000"/>
              </a:spcAft>
              <a:buFont typeface="Arial"/>
              <a:buNone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We also handle the grants received through the Emergency Food and Shelter Program. This federal grant is given to local nonprofits. </a:t>
            </a:r>
          </a:p>
        </p:txBody>
      </p:sp>
    </p:spTree>
    <p:extLst>
      <p:ext uri="{BB962C8B-B14F-4D97-AF65-F5344CB8AC3E}">
        <p14:creationId xmlns:p14="http://schemas.microsoft.com/office/powerpoint/2010/main" val="428875595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BA6A9-9712-4CB5-9648-D9C7B2F29C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When you contribute to United Way, you. . .</a:t>
            </a:r>
          </a:p>
          <a:p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Make a direct impact</a:t>
            </a:r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on the community where you live and/or work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Know that </a:t>
            </a: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your donation stays right here in our community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to help neighbors, friends, and employees</a:t>
            </a: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Teach your children</a:t>
            </a:r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importance of giving back to their community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Multiply the impact</a:t>
            </a:r>
            <a:r>
              <a:rPr lang="en-US" dirty="0">
                <a:solidFill>
                  <a:srgbClr val="0070C0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of your gift by combining it with others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8DCA1-4E7B-4C75-9521-B7F039B9E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900" y="493135"/>
            <a:ext cx="9112250" cy="1151075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Benefits of Contributing to United Way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36875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5B93DD9-D58B-478D-B42F-D424E4360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77815" y="2363013"/>
            <a:ext cx="9636370" cy="333440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United Way of Randolph County is here to help ensure that every person has access to quality education, financial assistance, and health care.</a:t>
            </a:r>
          </a:p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We help individuals from </a:t>
            </a:r>
            <a:r>
              <a:rPr lang="en-US" sz="3200" dirty="0">
                <a:solidFill>
                  <a:schemeClr val="accent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Randolph County 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and the surrounding communities of </a:t>
            </a:r>
            <a:r>
              <a:rPr lang="en-US" sz="3200" dirty="0">
                <a:solidFill>
                  <a:srgbClr val="539ED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Middle Grove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</a:t>
            </a:r>
            <a:r>
              <a:rPr lang="en-US" sz="3200" dirty="0">
                <a:solidFill>
                  <a:srgbClr val="00519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Madison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, and </a:t>
            </a:r>
            <a:r>
              <a:rPr lang="en-US" sz="3200" dirty="0">
                <a:solidFill>
                  <a:srgbClr val="F57814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Salisbury</a:t>
            </a:r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3FA8C48B-7FE9-4A65-8A9E-90AF91F09D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Why We Are Here</a:t>
            </a:r>
          </a:p>
        </p:txBody>
      </p:sp>
    </p:spTree>
    <p:extLst>
      <p:ext uri="{BB962C8B-B14F-4D97-AF65-F5344CB8AC3E}">
        <p14:creationId xmlns:p14="http://schemas.microsoft.com/office/powerpoint/2010/main" val="386415131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DCA1-4E7B-4C75-9521-B7F039B9E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900" y="493135"/>
            <a:ext cx="8915400" cy="1151075"/>
          </a:xfrm>
        </p:spPr>
        <p:txBody>
          <a:bodyPr>
            <a:normAutofit/>
          </a:bodyPr>
          <a:lstStyle/>
          <a:p>
            <a:r>
              <a:rPr lang="en-US" sz="4000" dirty="0">
                <a:solidFill>
                  <a:srgbClr val="F57814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YOU</a:t>
            </a:r>
            <a:r>
              <a:rPr lang="en-US" sz="4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Are Making A Difference!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596464-AFF9-43C5-A0FC-F551CE92F508}"/>
              </a:ext>
            </a:extLst>
          </p:cNvPr>
          <p:cNvSpPr txBox="1"/>
          <p:nvPr/>
        </p:nvSpPr>
        <p:spPr>
          <a:xfrm>
            <a:off x="1161567" y="2338311"/>
            <a:ext cx="4612640" cy="5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$5 Cup of Coffee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EB06A46-FFE6-4DA3-88B9-A6BD955645C7}"/>
              </a:ext>
            </a:extLst>
          </p:cNvPr>
          <p:cNvSpPr txBox="1"/>
          <p:nvPr/>
        </p:nvSpPr>
        <p:spPr>
          <a:xfrm>
            <a:off x="5994978" y="2333040"/>
            <a:ext cx="5931877" cy="501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140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meals for disabled adults and seniors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A657BDE-3DF1-4CC7-A458-A2697945C07D}"/>
              </a:ext>
            </a:extLst>
          </p:cNvPr>
          <p:cNvSpPr txBox="1"/>
          <p:nvPr/>
        </p:nvSpPr>
        <p:spPr>
          <a:xfrm>
            <a:off x="1161567" y="1769360"/>
            <a:ext cx="5095957" cy="4332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Average Weekly Contribution = BIG Impact</a:t>
            </a:r>
            <a:endParaRPr lang="en-US" sz="1600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EDED805-AAEA-4ADC-996E-5B82C3DC9721}"/>
              </a:ext>
            </a:extLst>
          </p:cNvPr>
          <p:cNvSpPr txBox="1"/>
          <p:nvPr/>
        </p:nvSpPr>
        <p:spPr>
          <a:xfrm>
            <a:off x="1161567" y="3135372"/>
            <a:ext cx="4612640" cy="5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$10 Lunch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F457FC8-B160-4266-BD56-64059DC1A283}"/>
              </a:ext>
            </a:extLst>
          </p:cNvPr>
          <p:cNvSpPr txBox="1"/>
          <p:nvPr/>
        </p:nvSpPr>
        <p:spPr>
          <a:xfrm>
            <a:off x="6013736" y="2964666"/>
            <a:ext cx="5913119" cy="9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Transportation to medical appointments for 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40 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families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1332A34-662E-48B1-B45A-93AFA2CB7C09}"/>
              </a:ext>
            </a:extLst>
          </p:cNvPr>
          <p:cNvSpPr txBox="1"/>
          <p:nvPr/>
        </p:nvSpPr>
        <p:spPr>
          <a:xfrm>
            <a:off x="5994978" y="4078582"/>
            <a:ext cx="5913118" cy="5014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Scholarship for 10 4-H or Boy/Girl Scouts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8EE6500-276A-4404-94C9-DA34B78F9D1A}"/>
              </a:ext>
            </a:extLst>
          </p:cNvPr>
          <p:cNvSpPr txBox="1"/>
          <p:nvPr/>
        </p:nvSpPr>
        <p:spPr>
          <a:xfrm>
            <a:off x="1161567" y="4102149"/>
            <a:ext cx="4612640" cy="5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$15 Dinner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EDDEC9B-177A-4C75-97A6-7E121F3A0A8A}"/>
              </a:ext>
            </a:extLst>
          </p:cNvPr>
          <p:cNvCxnSpPr/>
          <p:nvPr/>
        </p:nvCxnSpPr>
        <p:spPr>
          <a:xfrm>
            <a:off x="1294228" y="2936530"/>
            <a:ext cx="10377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E7F5476A-479E-4353-909C-F6B8AFD658CC}"/>
              </a:ext>
            </a:extLst>
          </p:cNvPr>
          <p:cNvCxnSpPr/>
          <p:nvPr/>
        </p:nvCxnSpPr>
        <p:spPr>
          <a:xfrm>
            <a:off x="1299118" y="3973726"/>
            <a:ext cx="10377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E9FCF168-262C-48E2-8395-1E7B210FCD27}"/>
              </a:ext>
            </a:extLst>
          </p:cNvPr>
          <p:cNvCxnSpPr/>
          <p:nvPr/>
        </p:nvCxnSpPr>
        <p:spPr>
          <a:xfrm>
            <a:off x="1299118" y="4731221"/>
            <a:ext cx="1037707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77A0F6D7-179C-4E9D-923A-D92B25530225}"/>
              </a:ext>
            </a:extLst>
          </p:cNvPr>
          <p:cNvSpPr txBox="1"/>
          <p:nvPr/>
        </p:nvSpPr>
        <p:spPr>
          <a:xfrm>
            <a:off x="1161567" y="4761305"/>
            <a:ext cx="4612640" cy="500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$20 Pair of Tickets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B7D00F-0FCA-47BB-A194-6EECFE7183DF}"/>
              </a:ext>
            </a:extLst>
          </p:cNvPr>
          <p:cNvSpPr txBox="1"/>
          <p:nvPr/>
        </p:nvSpPr>
        <p:spPr>
          <a:xfrm>
            <a:off x="6004357" y="4761305"/>
            <a:ext cx="4391668" cy="944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Rental or utility assistance for </a:t>
            </a:r>
            <a:r>
              <a:rPr lang="en-US" sz="2400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12</a:t>
            </a:r>
            <a:r>
              <a:rPr lang="en-US" sz="2400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families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324656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91BE9-D7B4-4E74-AF94-B4A17A701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5306" y="1956454"/>
            <a:ext cx="2988733" cy="814298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4-H of Randolph County  County</a:t>
            </a:r>
            <a:r>
              <a:rPr lang="en-US" sz="18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 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(youth development)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CFE0A-73E1-4F40-AAE2-D5D03B7B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899" y="493135"/>
            <a:ext cx="9159875" cy="1151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2019-2020 Partner Agencies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A29B10-7546-4045-82AF-577485443951}"/>
              </a:ext>
            </a:extLst>
          </p:cNvPr>
          <p:cNvSpPr txBox="1"/>
          <p:nvPr/>
        </p:nvSpPr>
        <p:spPr>
          <a:xfrm>
            <a:off x="6436751" y="1897405"/>
            <a:ext cx="39311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Boy Scouts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(youth development)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8D78BDC-39B7-49D3-A391-9C2BACBD7029}"/>
              </a:ext>
            </a:extLst>
          </p:cNvPr>
          <p:cNvSpPr txBox="1"/>
          <p:nvPr/>
        </p:nvSpPr>
        <p:spPr>
          <a:xfrm>
            <a:off x="6436750" y="2926113"/>
            <a:ext cx="491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Community Childcare Learning Center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(preschool, and before and after school care)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416C0CA4-FCCB-4407-8A42-6EAA8F803D22}"/>
              </a:ext>
            </a:extLst>
          </p:cNvPr>
          <p:cNvSpPr txBox="1"/>
          <p:nvPr/>
        </p:nvSpPr>
        <p:spPr>
          <a:xfrm>
            <a:off x="2524683" y="5339312"/>
            <a:ext cx="283201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Christos Center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(emergency food assistance)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292C5A7-8513-408C-A969-08FD0F7A80B2}"/>
              </a:ext>
            </a:extLst>
          </p:cNvPr>
          <p:cNvSpPr txBox="1"/>
          <p:nvPr/>
        </p:nvSpPr>
        <p:spPr>
          <a:xfrm>
            <a:off x="479267" y="4508819"/>
            <a:ext cx="46950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Girl Scouts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(youth development)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3B68EE6-9D67-4638-8EE8-BBB0439DF9D5}"/>
              </a:ext>
            </a:extLst>
          </p:cNvPr>
          <p:cNvSpPr txBox="1"/>
          <p:nvPr/>
        </p:nvSpPr>
        <p:spPr>
          <a:xfrm>
            <a:off x="1487433" y="2952729"/>
            <a:ext cx="445191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Safe Passage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(domestic violence and sexual assault shelter and services)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15" name="Picture 14" descr="A picture containing clipart&#10;&#10;Description automatically generated">
            <a:extLst>
              <a:ext uri="{FF2B5EF4-FFF2-40B4-BE49-F238E27FC236}">
                <a16:creationId xmlns:a16="http://schemas.microsoft.com/office/drawing/2014/main" id="{81965D2F-F526-484A-A024-0BD07CA9DF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41420" y="1781619"/>
            <a:ext cx="1010632" cy="101063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DF1C7162-26A0-4197-A986-59186B136066}"/>
              </a:ext>
            </a:extLst>
          </p:cNvPr>
          <p:cNvSpPr txBox="1"/>
          <p:nvPr/>
        </p:nvSpPr>
        <p:spPr>
          <a:xfrm>
            <a:off x="6436749" y="4231820"/>
            <a:ext cx="491587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Randolph County Health Department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(Primary Care Clinic)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BDEAD4-B076-41B6-86ED-4FB776A6EAC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985094" y="3599060"/>
            <a:ext cx="1371599" cy="1328737"/>
          </a:xfrm>
          <a:prstGeom prst="rect">
            <a:avLst/>
          </a:prstGeom>
        </p:spPr>
      </p:pic>
      <p:pic>
        <p:nvPicPr>
          <p:cNvPr id="13" name="Picture 12" descr="A drawing of a person&#10;&#10;Description automatically generated">
            <a:extLst>
              <a:ext uri="{FF2B5EF4-FFF2-40B4-BE49-F238E27FC236}">
                <a16:creationId xmlns:a16="http://schemas.microsoft.com/office/drawing/2014/main" id="{C2B7A299-9BAD-41CA-96E0-B536A7B93CC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l="17184" r="16240" b="19503"/>
          <a:stretch/>
        </p:blipFill>
        <p:spPr>
          <a:xfrm>
            <a:off x="9977423" y="1711397"/>
            <a:ext cx="1212623" cy="11510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3D2259DB-533F-4628-BA1D-C0B5075C9029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28071" y="2639852"/>
            <a:ext cx="1169793" cy="164592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36268D68-FB53-42CD-892F-0DA63DF73502}"/>
              </a:ext>
            </a:extLst>
          </p:cNvPr>
          <p:cNvPicPr>
            <a:picLocks noChangeAspect="1"/>
          </p:cNvPicPr>
          <p:nvPr/>
        </p:nvPicPr>
        <p:blipFill rotWithShape="1">
          <a:blip r:embed="rId9"/>
          <a:srcRect t="19148" b="16929"/>
          <a:stretch/>
        </p:blipFill>
        <p:spPr>
          <a:xfrm>
            <a:off x="381558" y="5101199"/>
            <a:ext cx="2143125" cy="1369940"/>
          </a:xfrm>
          <a:prstGeom prst="rect">
            <a:avLst/>
          </a:prstGeom>
        </p:spPr>
      </p:pic>
      <p:pic>
        <p:nvPicPr>
          <p:cNvPr id="23" name="Picture 22" descr="A close up of a sign&#10;&#10;Description automatically generated">
            <a:extLst>
              <a:ext uri="{FF2B5EF4-FFF2-40B4-BE49-F238E27FC236}">
                <a16:creationId xmlns:a16="http://schemas.microsoft.com/office/drawing/2014/main" id="{3EC799C0-8146-461F-ADE2-27F91601BE02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453798" y="4950379"/>
            <a:ext cx="2886075" cy="1209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492287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491BE9-D7B4-4E74-AF94-B4A17A7015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667" y="1989863"/>
            <a:ext cx="5386493" cy="97685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800" b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Food Bank of Central and Northeast Missouri 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(Food Pantry)</a:t>
            </a: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DCFE0A-73E1-4F40-AAE2-D5D03B7B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899" y="493135"/>
            <a:ext cx="9159875" cy="1151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2019-2020 Partner Agencies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80A12BF-4F5F-456C-833F-7F16AF0C80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16429" y="2422882"/>
            <a:ext cx="1609904" cy="160990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7D91206D-7CAD-498C-A946-742F4A3AE244}"/>
              </a:ext>
            </a:extLst>
          </p:cNvPr>
          <p:cNvSpPr txBox="1"/>
          <p:nvPr/>
        </p:nvSpPr>
        <p:spPr>
          <a:xfrm>
            <a:off x="407480" y="5914123"/>
            <a:ext cx="52477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Mid-MO Productivity and Packing Specialist </a:t>
            </a:r>
            <a:r>
              <a:rPr lang="en-US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(Sheltered Industries)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(Work skills development)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D181B99-C412-4783-A787-10FA3159ADFD}"/>
              </a:ext>
            </a:extLst>
          </p:cNvPr>
          <p:cNvSpPr txBox="1"/>
          <p:nvPr/>
        </p:nvSpPr>
        <p:spPr>
          <a:xfrm>
            <a:off x="6172656" y="5909251"/>
            <a:ext cx="282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Magic City Express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(Public transport)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3E2ACCC-6780-47C1-B055-BAECCC1D7D76}"/>
              </a:ext>
            </a:extLst>
          </p:cNvPr>
          <p:cNvSpPr txBox="1"/>
          <p:nvPr/>
        </p:nvSpPr>
        <p:spPr>
          <a:xfrm>
            <a:off x="1872699" y="3128001"/>
            <a:ext cx="27696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St. Vincent de Paul.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(Social and human services)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9CE806-B3CF-423B-A11C-00DC27EC2857}"/>
              </a:ext>
            </a:extLst>
          </p:cNvPr>
          <p:cNvSpPr txBox="1"/>
          <p:nvPr/>
        </p:nvSpPr>
        <p:spPr>
          <a:xfrm>
            <a:off x="7758357" y="2043812"/>
            <a:ext cx="32388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The Salvation Army: Moberly Service Unit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(emergency assistance)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3F8950D-09C2-495E-BC30-1F0212386702}"/>
              </a:ext>
            </a:extLst>
          </p:cNvPr>
          <p:cNvSpPr txBox="1"/>
          <p:nvPr/>
        </p:nvSpPr>
        <p:spPr>
          <a:xfrm>
            <a:off x="407480" y="4435118"/>
            <a:ext cx="47412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Moberly Senior Americans Multipurpose Center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(Senior Meal Delivery)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FF8339-8D19-4637-A50E-26124DA4D88D}"/>
              </a:ext>
            </a:extLst>
          </p:cNvPr>
          <p:cNvSpPr txBox="1"/>
          <p:nvPr/>
        </p:nvSpPr>
        <p:spPr>
          <a:xfrm>
            <a:off x="6684878" y="4435118"/>
            <a:ext cx="5385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00000"/>
              </a:lnSpc>
            </a:pPr>
            <a:r>
              <a:rPr lang="en-US" b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Moberly Head Start </a:t>
            </a:r>
            <a:r>
              <a:rPr lang="en-US" i="1" dirty="0"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(preschool and before and after school care)</a:t>
            </a:r>
            <a:endParaRPr lang="en-US" dirty="0"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pic>
        <p:nvPicPr>
          <p:cNvPr id="6" name="Picture 5" descr="A picture containing clipart&#10;&#10;Description automatically generated">
            <a:extLst>
              <a:ext uri="{FF2B5EF4-FFF2-40B4-BE49-F238E27FC236}">
                <a16:creationId xmlns:a16="http://schemas.microsoft.com/office/drawing/2014/main" id="{4DC01003-2598-4C27-8CAC-FC62DA7798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49535" y="2851450"/>
            <a:ext cx="1419225" cy="1409700"/>
          </a:xfrm>
          <a:prstGeom prst="rect">
            <a:avLst/>
          </a:prstGeom>
        </p:spPr>
      </p:pic>
      <p:pic>
        <p:nvPicPr>
          <p:cNvPr id="15" name="Picture 14" descr="A close up of a sign&#10;&#10;Description automatically generated">
            <a:extLst>
              <a:ext uri="{FF2B5EF4-FFF2-40B4-BE49-F238E27FC236}">
                <a16:creationId xmlns:a16="http://schemas.microsoft.com/office/drawing/2014/main" id="{635D27BA-DA3D-4284-A7E9-F20BECFB8684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837473B0-CC2E-450A-ABE3-18F120FF3D39}">
                <a1611:picAttrSrcUrl xmlns:a1611="http://schemas.microsoft.com/office/drawing/2016/11/main" r:id="rId6"/>
              </a:ext>
            </a:extLst>
          </a:blip>
          <a:srcRect r="51426"/>
          <a:stretch/>
        </p:blipFill>
        <p:spPr>
          <a:xfrm>
            <a:off x="5401992" y="3924369"/>
            <a:ext cx="1388015" cy="1400175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44FD0EFB-508B-4B6F-86F5-F3D99371B97A}"/>
              </a:ext>
            </a:extLst>
          </p:cNvPr>
          <p:cNvPicPr>
            <a:picLocks noChangeAspect="1"/>
          </p:cNvPicPr>
          <p:nvPr/>
        </p:nvPicPr>
        <p:blipFill rotWithShape="1">
          <a:blip r:embed="rId7">
            <a:extLst>
              <a:ext uri="{837473B0-CC2E-450A-ABE3-18F120FF3D39}">
                <a1611:picAttrSrcUrl xmlns:a1611="http://schemas.microsoft.com/office/drawing/2016/11/main" r:id="rId8"/>
              </a:ext>
            </a:extLst>
          </a:blip>
          <a:srcRect l="26023" t="11764" r="25703" b="11347"/>
          <a:stretch/>
        </p:blipFill>
        <p:spPr>
          <a:xfrm>
            <a:off x="5655212" y="1715086"/>
            <a:ext cx="1781595" cy="1773543"/>
          </a:xfrm>
          <a:prstGeom prst="rect">
            <a:avLst/>
          </a:prstGeom>
        </p:spPr>
      </p:pic>
      <p:pic>
        <p:nvPicPr>
          <p:cNvPr id="21" name="Picture 20" descr="A drawing of a face&#10;&#10;Description automatically generated">
            <a:extLst>
              <a:ext uri="{FF2B5EF4-FFF2-40B4-BE49-F238E27FC236}">
                <a16:creationId xmlns:a16="http://schemas.microsoft.com/office/drawing/2014/main" id="{B31494DA-9CDB-4846-8205-158979F62B3D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83785" y="5371945"/>
            <a:ext cx="3854253" cy="860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17669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DCFE0A-73E1-4F40-AAE2-D5D03B7BF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899" y="493135"/>
            <a:ext cx="9159875" cy="115107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Coats for Kids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076E8129-3C45-4536-8BF6-00E5CCD05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790" y="2915191"/>
            <a:ext cx="5073020" cy="308434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Coats for Kids supplies new or gently used coats to area students in need.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Families must contact schools to request a coat.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United Way works with nationally recognized nonprofit Operation Warm to purchase all new coats.</a:t>
            </a:r>
          </a:p>
        </p:txBody>
      </p:sp>
      <p:pic>
        <p:nvPicPr>
          <p:cNvPr id="13" name="Picture 12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48D382D7-3534-45D5-B113-2092B9E2221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2097" b="41655"/>
          <a:stretch/>
        </p:blipFill>
        <p:spPr>
          <a:xfrm>
            <a:off x="5549703" y="3300019"/>
            <a:ext cx="6423519" cy="1043705"/>
          </a:xfrm>
          <a:prstGeom prst="rect">
            <a:avLst/>
          </a:prstGeom>
        </p:spPr>
      </p:pic>
      <p:pic>
        <p:nvPicPr>
          <p:cNvPr id="16" name="Picture 15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6D295D7D-1E8C-476A-AEC1-C5CDAA4D997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9513" b="38058"/>
          <a:stretch/>
        </p:blipFill>
        <p:spPr>
          <a:xfrm>
            <a:off x="5549703" y="4955828"/>
            <a:ext cx="4653330" cy="1043705"/>
          </a:xfrm>
          <a:prstGeom prst="rect">
            <a:avLst/>
          </a:prstGeom>
        </p:spPr>
      </p:pic>
      <p:sp>
        <p:nvSpPr>
          <p:cNvPr id="20" name="Text Placeholder 2">
            <a:extLst>
              <a:ext uri="{FF2B5EF4-FFF2-40B4-BE49-F238E27FC236}">
                <a16:creationId xmlns:a16="http://schemas.microsoft.com/office/drawing/2014/main" id="{9F85A82F-3B6B-49E4-A268-46570BF57E39}"/>
              </a:ext>
            </a:extLst>
          </p:cNvPr>
          <p:cNvSpPr txBox="1">
            <a:spLocks/>
          </p:cNvSpPr>
          <p:nvPr/>
        </p:nvSpPr>
        <p:spPr>
          <a:xfrm>
            <a:off x="492369" y="2084451"/>
            <a:ext cx="11043139" cy="811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United Way program available to area students that live in Randolph County, Middle Grove, Madison, or Salisbury.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94CCAF35-E83E-433C-A525-CE1828EC2231}"/>
              </a:ext>
            </a:extLst>
          </p:cNvPr>
          <p:cNvSpPr txBox="1">
            <a:spLocks/>
          </p:cNvSpPr>
          <p:nvPr/>
        </p:nvSpPr>
        <p:spPr>
          <a:xfrm>
            <a:off x="574430" y="6061095"/>
            <a:ext cx="9357361" cy="811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Funds for Coats for Kids, Dual Credit Scholarship, Days of Caring, </a:t>
            </a:r>
            <a:r>
              <a:rPr lang="en-US" sz="1800" i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211, and MyFreeTaxes do not come from workplace campaigns. These funds are raised through different avenues. </a:t>
            </a:r>
          </a:p>
        </p:txBody>
      </p:sp>
    </p:spTree>
    <p:extLst>
      <p:ext uri="{BB962C8B-B14F-4D97-AF65-F5344CB8AC3E}">
        <p14:creationId xmlns:p14="http://schemas.microsoft.com/office/powerpoint/2010/main" val="19891205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8DCA1-4E7B-4C75-9521-B7F039B9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Days of Caring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5CAEBD5D-DA40-4CE4-ACD5-9D99070A12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4947" y="1644210"/>
            <a:ext cx="4239603" cy="423960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B34DB204-F12F-481F-BA15-02B42FF42EEC}"/>
              </a:ext>
            </a:extLst>
          </p:cNvPr>
          <p:cNvSpPr txBox="1"/>
          <p:nvPr/>
        </p:nvSpPr>
        <p:spPr>
          <a:xfrm>
            <a:off x="9706708" y="4670474"/>
            <a:ext cx="2485292" cy="21875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BA6A9-9712-4CB5-9648-D9C7B2F2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1" y="1989862"/>
            <a:ext cx="6893361" cy="3893951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Do you or your kids want to volunteer? We’ve got you covered!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Brand new for 2019. Area citizens can register to volunteer for local nonprofits.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Any nonprofit in Randolph County, Madison, Salisbury, or Middle Grove can apply for volunteer assistance.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Dates for 2019 are September 20 and 21</a:t>
            </a:r>
            <a:r>
              <a:rPr lang="en-US" sz="2600" baseline="300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st</a:t>
            </a: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. If those dates don’t work for you contact 660-263-6588 and we will get you connected.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Register at </a:t>
            </a:r>
            <a:r>
              <a:rPr lang="en-US" sz="2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3"/>
              </a:rPr>
              <a:t>unitedwayrandolphcounty.org</a:t>
            </a:r>
            <a:endParaRPr lang="en-US" sz="22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25C2DD9-0384-40BA-893D-9F07385E2626}"/>
              </a:ext>
            </a:extLst>
          </p:cNvPr>
          <p:cNvSpPr txBox="1">
            <a:spLocks/>
          </p:cNvSpPr>
          <p:nvPr/>
        </p:nvSpPr>
        <p:spPr>
          <a:xfrm>
            <a:off x="574430" y="6061095"/>
            <a:ext cx="11242622" cy="8110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Funds for Coats for Kids, Dual Credit Scholarship, Days of Caring, </a:t>
            </a:r>
            <a:r>
              <a:rPr lang="en-US" sz="1800" i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211, and MyFreeTaxes do not come from workplace campaigns. These funds are raised through different avenues. </a:t>
            </a:r>
          </a:p>
        </p:txBody>
      </p:sp>
    </p:spTree>
    <p:extLst>
      <p:ext uri="{BB962C8B-B14F-4D97-AF65-F5344CB8AC3E}">
        <p14:creationId xmlns:p14="http://schemas.microsoft.com/office/powerpoint/2010/main" val="112598507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BA6A9-9712-4CB5-9648-D9C7B2F2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1926" y="2208676"/>
            <a:ext cx="5469374" cy="4054785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United Way program available to area high school junior and seniors that live in Randolph County, Middle Grove, Madison, or Salisbury.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Scholarship allows students of low- to moderate income households to earn dual credit on some high school classes.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8DCA1-4E7B-4C75-9521-B7F039B9E6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Dual Credit Scholarships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9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201D0393-BD82-4052-912A-5B693AA4BB2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69" b="23043"/>
          <a:stretch/>
        </p:blipFill>
        <p:spPr>
          <a:xfrm>
            <a:off x="503116" y="2208677"/>
            <a:ext cx="5698810" cy="3179250"/>
          </a:xfrm>
          <a:prstGeom prst="rect">
            <a:avLst/>
          </a:prstGeom>
        </p:spPr>
      </p:pic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F9574240-08D9-47DA-9EF5-6A10C32BF25F}"/>
              </a:ext>
            </a:extLst>
          </p:cNvPr>
          <p:cNvSpPr txBox="1">
            <a:spLocks/>
          </p:cNvSpPr>
          <p:nvPr/>
        </p:nvSpPr>
        <p:spPr>
          <a:xfrm>
            <a:off x="503116" y="5959334"/>
            <a:ext cx="9357361" cy="811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Funds for Coats for Kids, Dual Credit Scholarship, Days of Caring, </a:t>
            </a:r>
            <a:r>
              <a:rPr lang="en-US" sz="1800" i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211, and MyFreeTaxes do not come from workplace campaigns. These funds are raised through different avenues. </a:t>
            </a:r>
          </a:p>
        </p:txBody>
      </p:sp>
    </p:spTree>
    <p:extLst>
      <p:ext uri="{BB962C8B-B14F-4D97-AF65-F5344CB8AC3E}">
        <p14:creationId xmlns:p14="http://schemas.microsoft.com/office/powerpoint/2010/main" val="186800750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7BA6A9-9712-4CB5-9648-D9C7B2F29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8885" y="2110154"/>
            <a:ext cx="8017152" cy="4267997"/>
          </a:xfrm>
        </p:spPr>
        <p:txBody>
          <a:bodyPr>
            <a:normAutofit/>
          </a:bodyPr>
          <a:lstStyle/>
          <a:p>
            <a:pPr marL="342900" indent="-34290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Available 24/7/365 simply by calling 2-1-1 from any phone or by visiting </a:t>
            </a: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  <a:hlinkClick r:id="rId2"/>
              </a:rPr>
              <a:t>www.211helps.org</a:t>
            </a:r>
            <a:endParaRPr lang="en-US" sz="2400" dirty="0">
              <a:solidFill>
                <a:schemeClr val="tx1"/>
              </a:solidFill>
              <a:latin typeface="Roboto" panose="02000000000000000000" pitchFamily="2" charset="0"/>
              <a:ea typeface="Roboto" panose="02000000000000000000" pitchFamily="2" charset="0"/>
              <a:cs typeface="Roboto" panose="02000000000000000000" pitchFamily="2" charset="0"/>
            </a:endParaRPr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A live, trained operator will provide information about local resources to help meet the caller’s needs (emergency assistance, housing, food, healthcare, senior services, mental health care, etc.)</a:t>
            </a:r>
          </a:p>
          <a:p>
            <a:pPr marL="342900" indent="-342900">
              <a:lnSpc>
                <a:spcPct val="100000"/>
              </a:lnSpc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Calls are anonymous; multilingual translation is available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28DCA1-4E7B-4C75-9521-B7F039B9E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5900" y="493135"/>
            <a:ext cx="5980137" cy="115107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Need help? Call 211</a:t>
            </a:r>
            <a:endParaRPr lang="en-US" sz="3600" dirty="0">
              <a:solidFill>
                <a:schemeClr val="tx1"/>
              </a:solidFill>
            </a:endParaRPr>
          </a:p>
        </p:txBody>
      </p:sp>
      <p:pic>
        <p:nvPicPr>
          <p:cNvPr id="7" name="Picture 6" descr="A drawing of a face&#10;&#10;Description generated with high confidence">
            <a:extLst>
              <a:ext uri="{FF2B5EF4-FFF2-40B4-BE49-F238E27FC236}">
                <a16:creationId xmlns:a16="http://schemas.microsoft.com/office/drawing/2014/main" id="{30CA61E7-EA80-4AE9-AEBD-806299B08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36037" y="2346584"/>
            <a:ext cx="2990297" cy="1657953"/>
          </a:xfrm>
          <a:prstGeom prst="rect">
            <a:avLst/>
          </a:prstGeom>
        </p:spPr>
      </p:pic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93F4F840-0ED7-43DB-95EB-991EB11A6E1E}"/>
              </a:ext>
            </a:extLst>
          </p:cNvPr>
          <p:cNvSpPr txBox="1">
            <a:spLocks/>
          </p:cNvSpPr>
          <p:nvPr/>
        </p:nvSpPr>
        <p:spPr>
          <a:xfrm>
            <a:off x="1055077" y="5959334"/>
            <a:ext cx="8805400" cy="811061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b="0" i="0" kern="1200">
                <a:solidFill>
                  <a:schemeClr val="accent5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Funds for Coats for Kids, Dual Credit Scholarship, Days of Caring, </a:t>
            </a:r>
            <a:r>
              <a:rPr lang="en-US" sz="1800" i="1" dirty="0" err="1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FamilyWize</a:t>
            </a:r>
            <a:r>
              <a:rPr lang="en-US" sz="1800" i="1" dirty="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Roboto" panose="02000000000000000000" pitchFamily="2" charset="0"/>
              </a:rPr>
              <a:t>, 211, and MyFreeTaxes do not come from workplace campaigns. These funds are raised through different avenues. </a:t>
            </a:r>
          </a:p>
        </p:txBody>
      </p:sp>
    </p:spTree>
    <p:extLst>
      <p:ext uri="{BB962C8B-B14F-4D97-AF65-F5344CB8AC3E}">
        <p14:creationId xmlns:p14="http://schemas.microsoft.com/office/powerpoint/2010/main" val="92473694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 advClick="0" advTm="6000">
        <p159:morph option="byObject"/>
      </p:transition>
    </mc:Choice>
    <mc:Fallback>
      <p:transition spd="slow" advClick="0" advTm="6000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United Way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5191"/>
      </a:accent1>
      <a:accent2>
        <a:srgbClr val="539ED0"/>
      </a:accent2>
      <a:accent3>
        <a:srgbClr val="969696"/>
      </a:accent3>
      <a:accent4>
        <a:srgbClr val="FF443B"/>
      </a:accent4>
      <a:accent5>
        <a:srgbClr val="FFB351"/>
      </a:accent5>
      <a:accent6>
        <a:srgbClr val="F57814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922</Words>
  <Application>Microsoft Office PowerPoint</Application>
  <PresentationFormat>Widescreen</PresentationFormat>
  <Paragraphs>80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Roboto</vt:lpstr>
      <vt:lpstr>Office Theme</vt:lpstr>
      <vt:lpstr>You and United Way: How we make things happen</vt:lpstr>
      <vt:lpstr>Why We Are Here</vt:lpstr>
      <vt:lpstr>YOU Are Making A Difference!</vt:lpstr>
      <vt:lpstr>2019-2020 Partner Agencies</vt:lpstr>
      <vt:lpstr>2019-2020 Partner Agencies</vt:lpstr>
      <vt:lpstr>Coats for Kids</vt:lpstr>
      <vt:lpstr>Days of Caring</vt:lpstr>
      <vt:lpstr>Dual Credit Scholarships</vt:lpstr>
      <vt:lpstr>Need help? Call 211</vt:lpstr>
      <vt:lpstr>Need help with prescription costs?</vt:lpstr>
      <vt:lpstr>Other Partners And Work</vt:lpstr>
      <vt:lpstr>Benefits of Contributing to United Way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2017-03-22T19:41:19Z</dcterms:created>
  <dcterms:modified xsi:type="dcterms:W3CDTF">2019-07-22T02:39:18Z</dcterms:modified>
</cp:coreProperties>
</file>